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CA3D"/>
    <a:srgbClr val="D35230"/>
    <a:srgbClr val="FF8F6B"/>
    <a:srgbClr val="FFFFFF"/>
    <a:srgbClr val="0078D4"/>
    <a:srgbClr val="FF4600"/>
    <a:srgbClr val="595959"/>
    <a:srgbClr val="D5D5D5"/>
    <a:srgbClr val="A6A6A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0" autoAdjust="0"/>
    <p:restoredTop sz="96383" autoAdjust="0"/>
  </p:normalViewPr>
  <p:slideViewPr>
    <p:cSldViewPr snapToGrid="0">
      <p:cViewPr varScale="1">
        <p:scale>
          <a:sx n="117" d="100"/>
          <a:sy n="117" d="100"/>
        </p:scale>
        <p:origin x="1152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AF4998-8863-4425-91E0-B1128C6D19BE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28D11-34A0-4835-802E-7C8EF4B22D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917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152F3-AC32-4E9E-9E6B-45340208CDFD}" type="datetimeFigureOut">
              <a:rPr lang="ko-KR" altLang="en-US" smtClean="0"/>
              <a:t>2024-05-03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3BF0F-BB66-49EA-B9A8-9F11B34B35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3072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D321C7-9484-4CDC-9F0C-73BDCF7AB4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225" y="579826"/>
            <a:ext cx="9144000" cy="2387600"/>
          </a:xfrm>
          <a:prstGeom prst="rect">
            <a:avLst/>
          </a:prstGeom>
        </p:spPr>
        <p:txBody>
          <a:bodyPr numCol="1" anchor="b">
            <a:normAutofit/>
          </a:bodyPr>
          <a:lstStyle>
            <a:lvl1pPr algn="l">
              <a:defRPr sz="3600" b="0">
                <a:solidFill>
                  <a:srgbClr val="595959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5270BBB-8C3E-40C7-95F1-36D1431C63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6991" y="3446143"/>
            <a:ext cx="3807375" cy="74748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595959"/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 smtClean="0"/>
              <a:t>2023. 0. 0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날자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5DE359C1-F152-4ABB-BBAC-668B440993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44180" y="1994070"/>
            <a:ext cx="2647950" cy="10048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r">
              <a:buNone/>
              <a:defRPr sz="2000" b="0">
                <a:solidFill>
                  <a:srgbClr val="595959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pPr lvl="0"/>
            <a:r>
              <a:rPr lang="ko-KR" altLang="en-US" dirty="0" smtClean="0"/>
              <a:t>부서명</a:t>
            </a:r>
            <a:endParaRPr lang="ko-KR" altLang="en-US" dirty="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A2714833-168F-4473-99C8-55E4B04202A8}"/>
              </a:ext>
            </a:extLst>
          </p:cNvPr>
          <p:cNvCxnSpPr>
            <a:cxnSpLocks/>
          </p:cNvCxnSpPr>
          <p:nvPr userDrawn="1"/>
        </p:nvCxnSpPr>
        <p:spPr>
          <a:xfrm>
            <a:off x="365234" y="3137337"/>
            <a:ext cx="11461532" cy="0"/>
          </a:xfrm>
          <a:prstGeom prst="line">
            <a:avLst/>
          </a:prstGeom>
          <a:ln>
            <a:solidFill>
              <a:srgbClr val="FF46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7" name="Logotype_Color_RGB.png" descr="Logotype_Color_RGB.png">
            <a:extLst>
              <a:ext uri="{FF2B5EF4-FFF2-40B4-BE49-F238E27FC236}">
                <a16:creationId xmlns:a16="http://schemas.microsoft.com/office/drawing/2014/main" id="{6B2A3BBB-2DB4-4EED-ADEB-AC34DDB616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8688" y="5493156"/>
            <a:ext cx="2889809" cy="1188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60693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F5584F8-106E-4C51-8C88-953693F99E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962" y="136525"/>
            <a:ext cx="6980234" cy="43415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400" b="0">
                <a:solidFill>
                  <a:srgbClr val="595959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B121BFF1-B5D7-458C-8236-87DD251DA8AF}"/>
              </a:ext>
            </a:extLst>
          </p:cNvPr>
          <p:cNvCxnSpPr>
            <a:cxnSpLocks/>
          </p:cNvCxnSpPr>
          <p:nvPr userDrawn="1"/>
        </p:nvCxnSpPr>
        <p:spPr>
          <a:xfrm>
            <a:off x="365234" y="614855"/>
            <a:ext cx="11461532" cy="0"/>
          </a:xfrm>
          <a:prstGeom prst="line">
            <a:avLst/>
          </a:prstGeom>
          <a:ln>
            <a:solidFill>
              <a:srgbClr val="FF46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슬라이드 번호 개체 틀 5">
            <a:extLst>
              <a:ext uri="{FF2B5EF4-FFF2-40B4-BE49-F238E27FC236}">
                <a16:creationId xmlns:a16="http://schemas.microsoft.com/office/drawing/2014/main" id="{22846EEC-4E24-413D-96FB-325BBD847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405830"/>
            <a:ext cx="1237596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2C2C451-C388-4305-8B08-3F583A11F51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4962" y="6477544"/>
            <a:ext cx="835054" cy="22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28583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929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459" userDrawn="1">
          <p15:clr>
            <a:srgbClr val="FBAE40"/>
          </p15:clr>
        </p15:guide>
        <p15:guide id="4" pos="7469" userDrawn="1">
          <p15:clr>
            <a:srgbClr val="FBAE40"/>
          </p15:clr>
        </p15:guide>
        <p15:guide id="5" pos="211" userDrawn="1">
          <p15:clr>
            <a:srgbClr val="FBAE40"/>
          </p15:clr>
        </p15:guide>
        <p15:guide id="6" orient="horz" pos="79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bg>
      <p:bgPr>
        <a:solidFill>
          <a:srgbClr val="D5D5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부제목 2">
            <a:extLst>
              <a:ext uri="{FF2B5EF4-FFF2-40B4-BE49-F238E27FC236}">
                <a16:creationId xmlns:a16="http://schemas.microsoft.com/office/drawing/2014/main" id="{3056338E-CF6C-4BA5-BD69-6438825AF48F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246991" y="3288483"/>
            <a:ext cx="3807375" cy="747486"/>
          </a:xfrm>
          <a:prstGeom prst="rect">
            <a:avLst/>
          </a:prstGeom>
          <a:solidFill>
            <a:srgbClr val="D5D5D5"/>
          </a:solidFill>
        </p:spPr>
        <p:txBody>
          <a:bodyPr>
            <a:normAutofit/>
          </a:bodyPr>
          <a:lstStyle>
            <a:lvl1pPr marL="0" indent="0" algn="l">
              <a:buNone/>
              <a:defRPr sz="1600" b="0">
                <a:solidFill>
                  <a:srgbClr val="595959"/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 smtClean="0"/>
              <a:t>내용</a:t>
            </a:r>
            <a:endParaRPr lang="ko-KR" altLang="en-US" dirty="0"/>
          </a:p>
        </p:txBody>
      </p:sp>
      <p:pic>
        <p:nvPicPr>
          <p:cNvPr id="12" name="Logotype_Color_RGB.png" descr="Logotype_Color_RGB.png">
            <a:extLst>
              <a:ext uri="{FF2B5EF4-FFF2-40B4-BE49-F238E27FC236}">
                <a16:creationId xmlns:a16="http://schemas.microsoft.com/office/drawing/2014/main" id="{2D3548E4-2961-4EBB-A9A6-7AD4BAC6775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0580" y="5873237"/>
            <a:ext cx="1764000" cy="72518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DEA5A6B1-CE10-4A24-AB86-F4F212D4F42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1225" y="1880046"/>
            <a:ext cx="5118100" cy="13081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0">
                <a:solidFill>
                  <a:srgbClr val="595959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ko-KR" altLang="en-US" dirty="0" smtClean="0"/>
              <a:t>제목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4865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4600"/>
          </a:solidFill>
          <a:ln>
            <a:solidFill>
              <a:srgbClr val="FF4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C2C451-C388-4305-8B08-3F583A11F51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5" name="텍스트 개체 틀 15">
            <a:extLst>
              <a:ext uri="{FF2B5EF4-FFF2-40B4-BE49-F238E27FC236}">
                <a16:creationId xmlns:a16="http://schemas.microsoft.com/office/drawing/2014/main" id="{1DABE0ED-C218-4963-B339-31552D1AD6DE}"/>
              </a:ext>
            </a:extLst>
          </p:cNvPr>
          <p:cNvSpPr txBox="1">
            <a:spLocks/>
          </p:cNvSpPr>
          <p:nvPr userDrawn="1"/>
        </p:nvSpPr>
        <p:spPr>
          <a:xfrm>
            <a:off x="10566616" y="272597"/>
            <a:ext cx="1260000" cy="270000"/>
          </a:xfrm>
          <a:prstGeom prst="rect">
            <a:avLst/>
          </a:prstGeom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rgbClr val="DD3E2A"/>
                </a:solidFill>
                <a:latin typeface="+mj-ea"/>
                <a:ea typeface="+mj-ea"/>
                <a:cs typeface="+mn-cs"/>
              </a:defRPr>
            </a:lvl1pPr>
            <a:lvl2pPr marL="4572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>
                <a:solidFill>
                  <a:schemeClr val="bg1"/>
                </a:solidFill>
              </a:rPr>
              <a:t>CONFIDENTIAL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B121BFF1-B5D7-458C-8236-87DD251DA8AF}"/>
              </a:ext>
            </a:extLst>
          </p:cNvPr>
          <p:cNvCxnSpPr>
            <a:cxnSpLocks/>
          </p:cNvCxnSpPr>
          <p:nvPr userDrawn="1"/>
        </p:nvCxnSpPr>
        <p:spPr>
          <a:xfrm>
            <a:off x="365234" y="614855"/>
            <a:ext cx="1146153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제목 1">
            <a:extLst>
              <a:ext uri="{FF2B5EF4-FFF2-40B4-BE49-F238E27FC236}">
                <a16:creationId xmlns:a16="http://schemas.microsoft.com/office/drawing/2014/main" id="{CF5584F8-106E-4C51-8C88-953693F99E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962" y="136525"/>
            <a:ext cx="6980233" cy="43415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400" b="0">
                <a:solidFill>
                  <a:schemeClr val="bg1"/>
                </a:solidFill>
                <a:latin typeface="Rix모던고딕 B" panose="02020603020101020101" pitchFamily="18" charset="-127"/>
                <a:ea typeface="Rix모던고딕 B" panose="02020603020101020101" pitchFamily="18" charset="-127"/>
              </a:defRPr>
            </a:lvl1pPr>
          </a:lstStyle>
          <a:p>
            <a:r>
              <a:rPr lang="ko-KR" altLang="en-US" dirty="0" smtClean="0"/>
              <a:t>제목</a:t>
            </a:r>
            <a:endParaRPr lang="ko-KR" altLang="en-US" dirty="0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25B1AE9C-3692-4275-8787-0062CC1B3FC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34962" y="733362"/>
            <a:ext cx="11491803" cy="55097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1000">
                <a:solidFill>
                  <a:schemeClr val="bg1"/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defRPr>
            </a:lvl1pPr>
            <a:lvl2pPr marL="4572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9144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3716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18288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ko-KR" altLang="en-US" dirty="0" smtClean="0"/>
              <a:t>내용</a:t>
            </a:r>
            <a:endParaRPr lang="ko-KR" altLang="en-US" dirty="0"/>
          </a:p>
        </p:txBody>
      </p:sp>
      <p:pic>
        <p:nvPicPr>
          <p:cNvPr id="10" name="Logotype_Color_RGB.png" descr="Logotype_Color_RGB.png">
            <a:extLst>
              <a:ext uri="{FF2B5EF4-FFF2-40B4-BE49-F238E27FC236}">
                <a16:creationId xmlns:a16="http://schemas.microsoft.com/office/drawing/2014/main" id="{482291F4-97CF-448E-82AA-66459C3F99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260580" y="6393515"/>
            <a:ext cx="900000" cy="36999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0445116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11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459" userDrawn="1">
          <p15:clr>
            <a:srgbClr val="FBAE40"/>
          </p15:clr>
        </p15:guide>
        <p15:guide id="4" orient="horz" pos="3929" userDrawn="1">
          <p15:clr>
            <a:srgbClr val="FBAE40"/>
          </p15:clr>
        </p15:guide>
        <p15:guide id="5" pos="746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D321C7-9484-4CDC-9F0C-73BDCF7AB4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225" y="579826"/>
            <a:ext cx="9144000" cy="2387600"/>
          </a:xfrm>
          <a:prstGeom prst="rect">
            <a:avLst/>
          </a:prstGeom>
        </p:spPr>
        <p:txBody>
          <a:bodyPr numCol="1" anchor="b">
            <a:normAutofit/>
          </a:bodyPr>
          <a:lstStyle>
            <a:lvl1pPr algn="l">
              <a:defRPr sz="3600" b="0">
                <a:solidFill>
                  <a:srgbClr val="595959"/>
                </a:solidFill>
                <a:latin typeface="Rix모던고딕 M" panose="02020603020101020101" pitchFamily="18" charset="-127"/>
                <a:ea typeface="Rix모던고딕 M" panose="02020603020101020101" pitchFamily="18" charset="-127"/>
              </a:defRPr>
            </a:lvl1pPr>
          </a:lstStyle>
          <a:p>
            <a:r>
              <a:rPr lang="en-US" altLang="ko-KR" dirty="0"/>
              <a:t>End of document</a:t>
            </a:r>
            <a:endParaRPr lang="ko-KR" altLang="en-US" dirty="0"/>
          </a:p>
        </p:txBody>
      </p: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A2714833-168F-4473-99C8-55E4B04202A8}"/>
              </a:ext>
            </a:extLst>
          </p:cNvPr>
          <p:cNvCxnSpPr>
            <a:cxnSpLocks/>
          </p:cNvCxnSpPr>
          <p:nvPr userDrawn="1"/>
        </p:nvCxnSpPr>
        <p:spPr>
          <a:xfrm>
            <a:off x="365234" y="3137337"/>
            <a:ext cx="11461532" cy="0"/>
          </a:xfrm>
          <a:prstGeom prst="line">
            <a:avLst/>
          </a:prstGeom>
          <a:ln>
            <a:solidFill>
              <a:srgbClr val="FF46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7" name="Logotype_Color_RGB.png" descr="Logotype_Color_RGB.png">
            <a:extLst>
              <a:ext uri="{FF2B5EF4-FFF2-40B4-BE49-F238E27FC236}">
                <a16:creationId xmlns:a16="http://schemas.microsoft.com/office/drawing/2014/main" id="{6B2A3BBB-2DB4-4EED-ADEB-AC34DDB616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8688" y="5493156"/>
            <a:ext cx="2889809" cy="1188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62058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15">
            <a:extLst>
              <a:ext uri="{FF2B5EF4-FFF2-40B4-BE49-F238E27FC236}">
                <a16:creationId xmlns:a16="http://schemas.microsoft.com/office/drawing/2014/main" id="{1DABE0ED-C218-4963-B339-31552D1AD6DE}"/>
              </a:ext>
            </a:extLst>
          </p:cNvPr>
          <p:cNvSpPr txBox="1">
            <a:spLocks/>
          </p:cNvSpPr>
          <p:nvPr userDrawn="1"/>
        </p:nvSpPr>
        <p:spPr>
          <a:xfrm>
            <a:off x="10566616" y="272597"/>
            <a:ext cx="1260000" cy="270000"/>
          </a:xfrm>
          <a:prstGeom prst="rect">
            <a:avLst/>
          </a:prstGeom>
          <a:ln w="28575">
            <a:solidFill>
              <a:srgbClr val="DD3E2A"/>
            </a:solidFill>
          </a:ln>
        </p:spPr>
        <p:txBody>
          <a:bodyPr anchor="ctr">
            <a:normAutofit/>
          </a:bodyPr>
          <a:lstStyle>
            <a:lvl1pPr marL="0" indent="0" algn="ctr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rgbClr val="DD3E2A"/>
                </a:solidFill>
                <a:latin typeface="+mj-ea"/>
                <a:ea typeface="+mj-ea"/>
                <a:cs typeface="+mn-cs"/>
              </a:defRPr>
            </a:lvl1pPr>
            <a:lvl2pPr marL="4572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CONFIDENTIAL</a:t>
            </a:r>
            <a:endParaRPr lang="ko-KR" altLang="en-US" dirty="0"/>
          </a:p>
        </p:txBody>
      </p:sp>
      <p:sp>
        <p:nvSpPr>
          <p:cNvPr id="3" name="슬라이드 번호 개체 틀 5">
            <a:extLst>
              <a:ext uri="{FF2B5EF4-FFF2-40B4-BE49-F238E27FC236}">
                <a16:creationId xmlns:a16="http://schemas.microsoft.com/office/drawing/2014/main" id="{22846EEC-4E24-413D-96FB-325BBD847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405830"/>
            <a:ext cx="1237596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2C2C451-C388-4305-8B08-3F583A11F51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-1476099" y="1133474"/>
            <a:ext cx="1476099" cy="1196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7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구름 6"/>
          <p:cNvSpPr/>
          <p:nvPr/>
        </p:nvSpPr>
        <p:spPr>
          <a:xfrm>
            <a:off x="4487963" y="2108346"/>
            <a:ext cx="2712720" cy="1103376"/>
          </a:xfrm>
          <a:prstGeom prst="cloud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M365 SaaS </a:t>
            </a:r>
            <a:r>
              <a:rPr lang="ko-KR" altLang="en-US" dirty="0" smtClean="0"/>
              <a:t>구성도 </a:t>
            </a:r>
            <a:r>
              <a:rPr lang="en-US" altLang="ko-KR" dirty="0" smtClean="0"/>
              <a:t>_ </a:t>
            </a:r>
            <a:r>
              <a:rPr lang="ko-KR" altLang="en-US" dirty="0" smtClean="0"/>
              <a:t>캐롯손해보험</a:t>
            </a:r>
            <a:endParaRPr lang="ko-KR" altLang="en-US" dirty="0"/>
          </a:p>
        </p:txBody>
      </p:sp>
      <p:pic>
        <p:nvPicPr>
          <p:cNvPr id="8" name="Graphic 204">
            <a:extLst>
              <a:ext uri="{FF2B5EF4-FFF2-40B4-BE49-F238E27FC236}">
                <a16:creationId xmlns:a16="http://schemas.microsoft.com/office/drawing/2014/main" id="{DA000C53-3708-0707-4CAC-46E715D3F9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22254" y="2439683"/>
            <a:ext cx="386464" cy="38646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374187" y="1985263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>
                <a:latin typeface="+mj-ea"/>
                <a:ea typeface="+mj-ea"/>
              </a:rPr>
              <a:t>SaaS(</a:t>
            </a:r>
            <a:r>
              <a:rPr lang="ko-KR" altLang="en-US" sz="1200" b="1" dirty="0" err="1" smtClean="0">
                <a:latin typeface="+mj-ea"/>
                <a:ea typeface="+mj-ea"/>
              </a:rPr>
              <a:t>협업툴</a:t>
            </a:r>
            <a:r>
              <a:rPr lang="en-US" altLang="ko-KR" sz="1200" b="1" dirty="0" smtClean="0">
                <a:latin typeface="+mj-ea"/>
                <a:ea typeface="+mj-ea"/>
              </a:rPr>
              <a:t>)</a:t>
            </a:r>
            <a:endParaRPr lang="ko-KR" altLang="en-US" sz="1200" b="1" dirty="0">
              <a:latin typeface="+mj-ea"/>
              <a:ea typeface="+mj-ea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796997" y="5142889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 smtClean="0">
                <a:latin typeface="+mj-ea"/>
                <a:ea typeface="+mj-ea"/>
              </a:rPr>
              <a:t>업무</a:t>
            </a:r>
            <a:r>
              <a:rPr lang="en-US" altLang="ko-KR" sz="900" b="1" dirty="0" smtClean="0">
                <a:latin typeface="+mj-ea"/>
                <a:ea typeface="+mj-ea"/>
              </a:rPr>
              <a:t>PC</a:t>
            </a:r>
            <a:endParaRPr lang="ko-KR" altLang="en-US" sz="900" b="1" dirty="0">
              <a:latin typeface="+mj-ea"/>
              <a:ea typeface="+mj-ea"/>
            </a:endParaRPr>
          </a:p>
        </p:txBody>
      </p:sp>
      <p:cxnSp>
        <p:nvCxnSpPr>
          <p:cNvPr id="46" name="직선 화살표 연결선 45"/>
          <p:cNvCxnSpPr>
            <a:stCxn id="38" idx="0"/>
            <a:endCxn id="41" idx="1"/>
          </p:cNvCxnSpPr>
          <p:nvPr/>
        </p:nvCxnSpPr>
        <p:spPr>
          <a:xfrm rot="5400000" flipH="1" flipV="1">
            <a:off x="4388148" y="3929268"/>
            <a:ext cx="1546917" cy="198322"/>
          </a:xfrm>
          <a:prstGeom prst="bentConnector2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직사각형 21"/>
          <p:cNvSpPr/>
          <p:nvPr/>
        </p:nvSpPr>
        <p:spPr>
          <a:xfrm>
            <a:off x="4469675" y="3749925"/>
            <a:ext cx="1201678" cy="164662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/>
          </a:p>
        </p:txBody>
      </p:sp>
      <p:sp>
        <p:nvSpPr>
          <p:cNvPr id="23" name="TextBox 22"/>
          <p:cNvSpPr txBox="1"/>
          <p:nvPr/>
        </p:nvSpPr>
        <p:spPr>
          <a:xfrm>
            <a:off x="4768016" y="535302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smtClean="0">
                <a:latin typeface="+mj-ea"/>
                <a:ea typeface="+mj-ea"/>
              </a:rPr>
              <a:t>업무망</a:t>
            </a:r>
            <a:endParaRPr lang="ko-KR" altLang="en-US" sz="1200" b="1" dirty="0">
              <a:latin typeface="+mj-ea"/>
              <a:ea typeface="+mj-ea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6444" y="2395822"/>
            <a:ext cx="498629" cy="474186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09238" y="2425153"/>
            <a:ext cx="488851" cy="415524"/>
          </a:xfrm>
          <a:prstGeom prst="rect">
            <a:avLst/>
          </a:prstGeom>
        </p:spPr>
      </p:pic>
      <p:cxnSp>
        <p:nvCxnSpPr>
          <p:cNvPr id="32" name="직선 화살표 연결선 45"/>
          <p:cNvCxnSpPr>
            <a:stCxn id="41" idx="3"/>
            <a:endCxn id="70" idx="0"/>
          </p:cNvCxnSpPr>
          <p:nvPr/>
        </p:nvCxnSpPr>
        <p:spPr>
          <a:xfrm>
            <a:off x="6394995" y="3254970"/>
            <a:ext cx="155879" cy="1215712"/>
          </a:xfrm>
          <a:prstGeom prst="bentConnector2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그림 3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8031" y="4801887"/>
            <a:ext cx="368827" cy="368827"/>
          </a:xfrm>
          <a:prstGeom prst="rect">
            <a:avLst/>
          </a:prstGeom>
        </p:spPr>
      </p:pic>
      <p:sp>
        <p:nvSpPr>
          <p:cNvPr id="27" name="직사각형 26"/>
          <p:cNvSpPr/>
          <p:nvPr/>
        </p:nvSpPr>
        <p:spPr>
          <a:xfrm>
            <a:off x="4549549" y="4470682"/>
            <a:ext cx="1046090" cy="2443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smtClean="0">
                <a:latin typeface="+mj-ea"/>
                <a:ea typeface="+mj-ea"/>
              </a:rPr>
              <a:t>DLP, DRM</a:t>
            </a:r>
            <a:endParaRPr lang="ko-KR" altLang="en-US" sz="900" b="1" dirty="0">
              <a:latin typeface="+mj-ea"/>
              <a:ea typeface="+mj-ea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4549549" y="4111018"/>
            <a:ext cx="1046090" cy="2443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b="1" smtClean="0">
                <a:latin typeface="+mj-ea"/>
                <a:ea typeface="+mj-ea"/>
              </a:rPr>
              <a:t>정보보호솔루션</a:t>
            </a:r>
            <a:endParaRPr lang="ko-KR" altLang="en-US" sz="900" b="1" dirty="0">
              <a:latin typeface="+mj-ea"/>
              <a:ea typeface="+mj-ea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549549" y="3733066"/>
            <a:ext cx="1046090" cy="2443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smtClean="0">
                <a:latin typeface="+mj-ea"/>
                <a:ea typeface="+mj-ea"/>
              </a:rPr>
              <a:t>FW</a:t>
            </a:r>
            <a:endParaRPr lang="ko-KR" altLang="en-US" sz="900" b="1" dirty="0">
              <a:latin typeface="+mj-ea"/>
              <a:ea typeface="+mj-ea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5260767" y="3099082"/>
            <a:ext cx="1134228" cy="3117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900" b="1" smtClean="0">
                <a:latin typeface="+mj-ea"/>
                <a:ea typeface="+mj-ea"/>
              </a:rPr>
              <a:t>조건부엑세스 </a:t>
            </a:r>
            <a:r>
              <a:rPr lang="en-US" altLang="ko-KR" sz="900" b="1" smtClean="0">
                <a:latin typeface="+mj-ea"/>
                <a:ea typeface="+mj-ea"/>
              </a:rPr>
              <a:t>&amp;</a:t>
            </a:r>
          </a:p>
          <a:p>
            <a:pPr algn="ctr"/>
            <a:r>
              <a:rPr lang="en-US" altLang="ko-KR" sz="900" b="1" smtClean="0">
                <a:latin typeface="+mj-ea"/>
                <a:ea typeface="+mj-ea"/>
              </a:rPr>
              <a:t>Multi-Factor </a:t>
            </a:r>
            <a:r>
              <a:rPr lang="ko-KR" altLang="en-US" sz="900" b="1" smtClean="0">
                <a:latin typeface="+mj-ea"/>
                <a:ea typeface="+mj-ea"/>
              </a:rPr>
              <a:t>인증</a:t>
            </a:r>
            <a:endParaRPr lang="ko-KR" altLang="en-US" sz="900" b="1" dirty="0">
              <a:latin typeface="+mj-ea"/>
              <a:ea typeface="+mj-ea"/>
            </a:endParaRPr>
          </a:p>
        </p:txBody>
      </p:sp>
      <p:cxnSp>
        <p:nvCxnSpPr>
          <p:cNvPr id="45" name="직선 화살표 연결선 45"/>
          <p:cNvCxnSpPr>
            <a:endCxn id="7" idx="0"/>
          </p:cNvCxnSpPr>
          <p:nvPr/>
        </p:nvCxnSpPr>
        <p:spPr>
          <a:xfrm rot="5400000" flipH="1" flipV="1">
            <a:off x="5966638" y="3327154"/>
            <a:ext cx="1898904" cy="564664"/>
          </a:xfrm>
          <a:prstGeom prst="bentConnector4">
            <a:avLst>
              <a:gd name="adj1" fmla="val 52060"/>
              <a:gd name="adj2" fmla="val 140484"/>
            </a:avLst>
          </a:prstGeom>
          <a:ln w="127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직사각형 53"/>
          <p:cNvSpPr/>
          <p:nvPr/>
        </p:nvSpPr>
        <p:spPr>
          <a:xfrm>
            <a:off x="7150527" y="2347242"/>
            <a:ext cx="920868" cy="255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o-KR" altLang="en-US" sz="900" b="1" smtClean="0">
                <a:solidFill>
                  <a:srgbClr val="FF0000"/>
                </a:solidFill>
                <a:latin typeface="+mj-ea"/>
                <a:ea typeface="+mj-ea"/>
              </a:rPr>
              <a:t>인증 사용자</a:t>
            </a:r>
            <a:endParaRPr lang="en-US" altLang="ko-KR" sz="900" b="1" smtClean="0"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lang="ko-KR" altLang="en-US" sz="900" b="1" smtClean="0">
                <a:solidFill>
                  <a:srgbClr val="FF0000"/>
                </a:solidFill>
                <a:latin typeface="+mj-ea"/>
                <a:ea typeface="+mj-ea"/>
              </a:rPr>
              <a:t>업무 협업 활용</a:t>
            </a:r>
            <a:endParaRPr lang="en-US" altLang="ko-KR" sz="900" b="1" smtClean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62" name="직사각형 61"/>
          <p:cNvSpPr/>
          <p:nvPr/>
        </p:nvSpPr>
        <p:spPr>
          <a:xfrm>
            <a:off x="5947955" y="3749925"/>
            <a:ext cx="1201678" cy="164662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/>
          </a:p>
        </p:txBody>
      </p:sp>
      <p:sp>
        <p:nvSpPr>
          <p:cNvPr id="64" name="TextBox 63"/>
          <p:cNvSpPr txBox="1"/>
          <p:nvPr/>
        </p:nvSpPr>
        <p:spPr>
          <a:xfrm>
            <a:off x="6036560" y="5353026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smtClean="0">
                <a:latin typeface="+mj-ea"/>
                <a:ea typeface="+mj-ea"/>
              </a:rPr>
              <a:t>업무시스템망</a:t>
            </a:r>
            <a:endParaRPr lang="ko-KR" altLang="en-US" sz="1200" b="1" dirty="0">
              <a:latin typeface="+mj-ea"/>
              <a:ea typeface="+mj-ea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6027829" y="4470682"/>
            <a:ext cx="1046090" cy="2443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smtClean="0">
                <a:latin typeface="+mj-ea"/>
              </a:rPr>
              <a:t>Active Directory</a:t>
            </a:r>
            <a:endParaRPr lang="ko-KR" altLang="en-US" sz="900" b="1" dirty="0">
              <a:latin typeface="+mj-ea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027829" y="4111018"/>
            <a:ext cx="1046090" cy="2443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>
                <a:latin typeface="+mj-ea"/>
              </a:rPr>
              <a:t>Proxy</a:t>
            </a:r>
            <a:endParaRPr lang="ko-KR" altLang="en-US" sz="900" b="1" dirty="0">
              <a:latin typeface="+mj-ea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027829" y="3733066"/>
            <a:ext cx="1046090" cy="2443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smtClean="0">
                <a:latin typeface="+mj-ea"/>
                <a:ea typeface="+mj-ea"/>
              </a:rPr>
              <a:t>FW</a:t>
            </a:r>
            <a:endParaRPr lang="ko-KR" altLang="en-US" sz="900" b="1" dirty="0">
              <a:latin typeface="+mj-ea"/>
              <a:ea typeface="+mj-ea"/>
            </a:endParaRPr>
          </a:p>
        </p:txBody>
      </p:sp>
      <p:sp>
        <p:nvSpPr>
          <p:cNvPr id="79" name="타원 78"/>
          <p:cNvSpPr/>
          <p:nvPr/>
        </p:nvSpPr>
        <p:spPr>
          <a:xfrm>
            <a:off x="4855755" y="3187338"/>
            <a:ext cx="167640" cy="1676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smtClean="0">
                <a:solidFill>
                  <a:srgbClr val="FF0000"/>
                </a:solidFill>
              </a:rPr>
              <a:t>1</a:t>
            </a:r>
            <a:endParaRPr lang="ko-KR" altLang="en-US" sz="900">
              <a:solidFill>
                <a:srgbClr val="FF0000"/>
              </a:solidFill>
            </a:endParaRPr>
          </a:p>
        </p:txBody>
      </p:sp>
      <p:sp>
        <p:nvSpPr>
          <p:cNvPr id="80" name="타원 79"/>
          <p:cNvSpPr/>
          <p:nvPr/>
        </p:nvSpPr>
        <p:spPr>
          <a:xfrm>
            <a:off x="6582955" y="3187338"/>
            <a:ext cx="167640" cy="1676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smtClean="0">
                <a:solidFill>
                  <a:srgbClr val="FF0000"/>
                </a:solidFill>
              </a:rPr>
              <a:t>2</a:t>
            </a:r>
            <a:endParaRPr lang="ko-KR" altLang="en-US" sz="900">
              <a:solidFill>
                <a:srgbClr val="FF0000"/>
              </a:solidFill>
            </a:endParaRPr>
          </a:p>
        </p:txBody>
      </p:sp>
      <p:sp>
        <p:nvSpPr>
          <p:cNvPr id="81" name="타원 80"/>
          <p:cNvSpPr/>
          <p:nvPr/>
        </p:nvSpPr>
        <p:spPr>
          <a:xfrm>
            <a:off x="7233195" y="3187338"/>
            <a:ext cx="167640" cy="1676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smtClean="0">
                <a:solidFill>
                  <a:srgbClr val="FF0000"/>
                </a:solidFill>
              </a:rPr>
              <a:t>3</a:t>
            </a:r>
            <a:endParaRPr lang="ko-KR" altLang="en-US" sz="9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맑은 고딕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173075</TotalTime>
  <Words>34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Rix모던고딕 B</vt:lpstr>
      <vt:lpstr>Rix모던고딕 M</vt:lpstr>
      <vt:lpstr>맑은 고딕</vt:lpstr>
      <vt:lpstr>Arial</vt:lpstr>
      <vt:lpstr>Calibri</vt:lpstr>
      <vt:lpstr>Office 테마</vt:lpstr>
      <vt:lpstr>M365 SaaS 구성도 _ 캐롯손해보험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Samsung Mobile</dc:creator>
  <cp:lastModifiedBy>Rory(김국진)</cp:lastModifiedBy>
  <cp:revision>1887</cp:revision>
  <cp:lastPrinted>2023-04-27T00:05:08Z</cp:lastPrinted>
  <dcterms:created xsi:type="dcterms:W3CDTF">2022-02-06T16:26:42Z</dcterms:created>
  <dcterms:modified xsi:type="dcterms:W3CDTF">2024-05-02T23:19:52Z</dcterms:modified>
</cp:coreProperties>
</file>